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6" r:id="rId2"/>
  </p:sldMasterIdLst>
  <p:notesMasterIdLst>
    <p:notesMasterId r:id="rId14"/>
  </p:notesMasterIdLst>
  <p:sldIdLst>
    <p:sldId id="256" r:id="rId3"/>
    <p:sldId id="270" r:id="rId4"/>
    <p:sldId id="273" r:id="rId5"/>
    <p:sldId id="281" r:id="rId6"/>
    <p:sldId id="279" r:id="rId7"/>
    <p:sldId id="277" r:id="rId8"/>
    <p:sldId id="278" r:id="rId9"/>
    <p:sldId id="276" r:id="rId10"/>
    <p:sldId id="280" r:id="rId11"/>
    <p:sldId id="283" r:id="rId12"/>
    <p:sldId id="282" r:id="rId13"/>
  </p:sldIdLst>
  <p:sldSz cx="9144000" cy="6858000" type="screen4x3"/>
  <p:notesSz cx="7010400" cy="9236075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32" d="100"/>
          <a:sy n="132" d="100"/>
        </p:scale>
        <p:origin x="876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6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3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r>
              <a:rPr lang="en-US" baseline="0" dirty="0" smtClean="0"/>
              <a:t> for instruction and expected results and/or skills developed from learning.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0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8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 algn="ctr"/>
            <a:fld id="{743653DA-8BF4-4869-96FE-9BCF43372D46}" type="datetime8">
              <a:rPr lang="en-US" smtClean="0"/>
              <a:pPr algn="ctr"/>
              <a:t>12/14/2015 5:24 PM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86775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8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7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3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88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7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6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7129108-AC8D-4212-9283-60D9E99BF07A}" type="datetime8">
              <a:rPr lang="en-US" smtClean="0"/>
              <a:pPr/>
              <a:t>12/14/2015 5:24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/>
              <a:pPr/>
              <a:t>12/14/2015 5:24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7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1E3E-4B2F-4895-B65E-28B2E64F39F6}" type="datetime8">
              <a:rPr lang="en-US" smtClean="0"/>
              <a:pPr/>
              <a:t>12/14/2015 5:24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8">
              <a:rPr lang="en-US" smtClean="0"/>
              <a:pPr/>
              <a:t>12/14/2015 5:24 PM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12/14/2015 5:24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4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/>
              <a:pPr/>
              <a:t>12/14/2015 5:24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9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1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20EC5-AC53-4169-941E-EDF10CD23748}" type="datetime8">
              <a:rPr lang="en-US" smtClean="0"/>
              <a:pPr/>
              <a:t>12/14/2015 5:24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171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12/14/2015 5:24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5.xlsx"/><Relationship Id="rId3" Type="http://schemas.openxmlformats.org/officeDocument/2006/relationships/package" Target="../embeddings/Microsoft_Excel_Worksheet3.xlsx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Excel_Worksheet4.xlsx"/><Relationship Id="rId5" Type="http://schemas.openxmlformats.org/officeDocument/2006/relationships/image" Target="../media/image3.png"/><Relationship Id="rId4" Type="http://schemas.openxmlformats.org/officeDocument/2006/relationships/image" Target="../media/image9.emf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752600" y="1676400"/>
            <a:ext cx="6477000" cy="2590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REDISTRICTING PLAN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School Year 2016-17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71800" y="4953000"/>
            <a:ext cx="5762563" cy="1364531"/>
          </a:xfrm>
        </p:spPr>
        <p:txBody>
          <a:bodyPr/>
          <a:lstStyle/>
          <a:p>
            <a:r>
              <a:rPr lang="en-US" dirty="0" smtClean="0"/>
              <a:t>Presentation </a:t>
            </a:r>
          </a:p>
          <a:p>
            <a:r>
              <a:rPr lang="en-US" dirty="0" smtClean="0"/>
              <a:t>Work  Session</a:t>
            </a:r>
          </a:p>
          <a:p>
            <a:r>
              <a:rPr lang="en-US" dirty="0" smtClean="0"/>
              <a:t>December 14,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86400"/>
            <a:ext cx="1298451" cy="1298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04667" cy="990599"/>
          </a:xfrm>
        </p:spPr>
        <p:txBody>
          <a:bodyPr/>
          <a:lstStyle/>
          <a:p>
            <a:r>
              <a:rPr lang="en-US" u="sng" dirty="0" smtClean="0"/>
              <a:t>Redistricting Plan Cont.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676400"/>
            <a:ext cx="7696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Development</a:t>
            </a:r>
            <a:r>
              <a:rPr lang="en-US" sz="1600" dirty="0" smtClean="0"/>
              <a:t>		</a:t>
            </a:r>
            <a:r>
              <a:rPr lang="en-US" sz="1600" u="sng" dirty="0" smtClean="0"/>
              <a:t>Elementary School </a:t>
            </a:r>
            <a:r>
              <a:rPr lang="en-US" sz="1600" dirty="0" smtClean="0"/>
              <a:t>		</a:t>
            </a:r>
            <a:r>
              <a:rPr lang="en-US" sz="1600" u="sng" dirty="0" smtClean="0"/>
              <a:t>Middle School</a:t>
            </a:r>
          </a:p>
          <a:p>
            <a:endParaRPr lang="en-US" sz="1600" dirty="0" smtClean="0"/>
          </a:p>
          <a:p>
            <a:r>
              <a:rPr lang="en-US" sz="1600" dirty="0" smtClean="0"/>
              <a:t>County House		Hurffville			CRMS</a:t>
            </a:r>
          </a:p>
          <a:p>
            <a:r>
              <a:rPr lang="en-US" sz="1600" dirty="0" smtClean="0"/>
              <a:t>Crofton Run		Whitman			</a:t>
            </a:r>
            <a:r>
              <a:rPr lang="en-US" sz="1600" dirty="0" err="1" smtClean="0"/>
              <a:t>BHMS</a:t>
            </a:r>
            <a:endParaRPr lang="en-US" sz="1600" dirty="0" smtClean="0"/>
          </a:p>
          <a:p>
            <a:r>
              <a:rPr lang="en-US" sz="1600" dirty="0" smtClean="0"/>
              <a:t>Henley			Hurffville			CRMS</a:t>
            </a:r>
          </a:p>
          <a:p>
            <a:r>
              <a:rPr lang="en-US" sz="1600" dirty="0" smtClean="0"/>
              <a:t>Millstream			Wedgwood		CRMS</a:t>
            </a:r>
          </a:p>
          <a:p>
            <a:r>
              <a:rPr lang="en-US" sz="1600" dirty="0" smtClean="0"/>
              <a:t>Nob Hill			Wedgwood		CRMS</a:t>
            </a:r>
          </a:p>
          <a:p>
            <a:r>
              <a:rPr lang="en-US" sz="1600" dirty="0" smtClean="0"/>
              <a:t>Original Wedgwood		Bell’s			</a:t>
            </a:r>
            <a:r>
              <a:rPr lang="en-US" sz="1600" dirty="0" err="1" smtClean="0"/>
              <a:t>OVMS</a:t>
            </a:r>
            <a:endParaRPr lang="en-US" sz="1600" dirty="0" smtClean="0"/>
          </a:p>
          <a:p>
            <a:r>
              <a:rPr lang="en-US" sz="1600" dirty="0" smtClean="0"/>
              <a:t>Sawyer’s Creek		Wedgwood		CRMS</a:t>
            </a:r>
          </a:p>
          <a:p>
            <a:r>
              <a:rPr lang="en-US" sz="1600" dirty="0" smtClean="0"/>
              <a:t>Sheffield Gate		Hurffville			CRMS</a:t>
            </a:r>
          </a:p>
          <a:p>
            <a:r>
              <a:rPr lang="en-US" sz="1600" dirty="0" smtClean="0"/>
              <a:t>Surrey Lake		Hurffville			CRMS</a:t>
            </a:r>
          </a:p>
          <a:p>
            <a:r>
              <a:rPr lang="en-US" sz="1600" dirty="0" smtClean="0"/>
              <a:t>Washington Way		Wedgwood		CRMS</a:t>
            </a:r>
          </a:p>
          <a:p>
            <a:r>
              <a:rPr lang="en-US" sz="1600" dirty="0" err="1" smtClean="0"/>
              <a:t>Wrenfield</a:t>
            </a:r>
            <a:r>
              <a:rPr lang="en-US" sz="1600" dirty="0" smtClean="0"/>
              <a:t>			Whitman			</a:t>
            </a:r>
            <a:r>
              <a:rPr lang="en-US" sz="1600" dirty="0" err="1" smtClean="0"/>
              <a:t>BHMS</a:t>
            </a:r>
            <a:endParaRPr lang="en-US" sz="1600" dirty="0" smtClean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3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1"/>
            <a:ext cx="8077199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u="sng" dirty="0" smtClean="0"/>
              <a:t>Upcoming Redistricting Plan Meeting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Thursday, January 21, 2016</a:t>
            </a:r>
            <a:br>
              <a:rPr lang="en-US" dirty="0" smtClean="0"/>
            </a:br>
            <a:r>
              <a:rPr lang="en-US" dirty="0" smtClean="0"/>
              <a:t>Investor’s Bank Performing Arts Center</a:t>
            </a:r>
            <a:br>
              <a:rPr lang="en-US" dirty="0" smtClean="0"/>
            </a:br>
            <a:r>
              <a:rPr lang="en-US" dirty="0" smtClean="0"/>
              <a:t>(IBPAC)</a:t>
            </a:r>
            <a:br>
              <a:rPr lang="en-US" dirty="0" smtClean="0"/>
            </a:br>
            <a:r>
              <a:rPr lang="en-US" dirty="0" smtClean="0"/>
              <a:t>@ 7:00 PM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4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FOR REDISTRICTING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612648" y="1600200"/>
            <a:ext cx="8455152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SIGNIFICANT CHANGES TO THE TOWNSHIP SINCE 1997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REALIGN FOR OPTIMAL USE OF DISTRICT RESOURCES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Transportation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Specialty Teachers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Support Personnel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CREATE SPACE FOR FULL-DAY </a:t>
            </a:r>
            <a:r>
              <a:rPr lang="en-US" dirty="0" smtClean="0"/>
              <a:t>KINDERGARTEN (K)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" y="0"/>
            <a:ext cx="9056688" cy="5334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EXISTING HOME SCHOOLS</a:t>
            </a:r>
            <a:endParaRPr lang="en-US" b="1" u="sng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703648"/>
              </p:ext>
            </p:extLst>
          </p:nvPr>
        </p:nvGraphicFramePr>
        <p:xfrm>
          <a:off x="46038" y="533400"/>
          <a:ext cx="8983662" cy="588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Document" r:id="rId3" imgW="9056092" imgH="5930672" progId="Word.Document.12">
                  <p:embed/>
                </p:oleObj>
              </mc:Choice>
              <mc:Fallback>
                <p:oleObj name="Document" r:id="rId3" imgW="9056092" imgH="59306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38" y="533400"/>
                        <a:ext cx="8983662" cy="588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Full Day Kindergarten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286000"/>
            <a:ext cx="678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Full-Day Kindergarten will be housed in three locations; The </a:t>
            </a:r>
            <a:r>
              <a:rPr lang="en-US" dirty="0" err="1" smtClean="0"/>
              <a:t>ECC</a:t>
            </a:r>
            <a:r>
              <a:rPr lang="en-US" dirty="0" smtClean="0"/>
              <a:t>, Whitman, and Thomas Jefferson.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Students from Birches, Hurffville, and Wedgwood will attend the </a:t>
            </a:r>
            <a:r>
              <a:rPr lang="en-US" dirty="0" err="1" smtClean="0"/>
              <a:t>ECC</a:t>
            </a:r>
            <a:r>
              <a:rPr lang="en-US" dirty="0" smtClean="0"/>
              <a:t>, which will also continue to house our Pre-K Disabled Program.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Students from Thomas Jefferson and Bells (Sister Schools) will attend Thomas Jefferson.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Students from Whitman will attend Whitman.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7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656260"/>
              </p:ext>
            </p:extLst>
          </p:nvPr>
        </p:nvGraphicFramePr>
        <p:xfrm>
          <a:off x="60325" y="838200"/>
          <a:ext cx="8985250" cy="588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Document" r:id="rId3" imgW="9056092" imgH="5930672" progId="Word.Document.12">
                  <p:embed/>
                </p:oleObj>
              </mc:Choice>
              <mc:Fallback>
                <p:oleObj name="Document" r:id="rId3" imgW="9056092" imgH="59306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25" y="838200"/>
                        <a:ext cx="8985250" cy="588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762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HOME </a:t>
            </a:r>
            <a:r>
              <a:rPr lang="en-US" sz="3600" b="1" u="sng" dirty="0" smtClean="0"/>
              <a:t>SCHOOLS – NEW CONFIGURATION</a:t>
            </a:r>
            <a:endParaRPr lang="en-US" sz="36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133600" y="510099"/>
          <a:ext cx="46482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Acrobat Document" r:id="rId3" imgW="24688800" imgH="32918400" progId="AcroExch.Document.11">
                  <p:embed/>
                </p:oleObj>
              </mc:Choice>
              <mc:Fallback>
                <p:oleObj name="Acrobat Document" r:id="rId3" imgW="24688800" imgH="329184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510099"/>
                        <a:ext cx="4648200" cy="624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152400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CURRENT SENDING ZONES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"/>
            <a:ext cx="830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CURRENT SENDING ZONES</a:t>
            </a:r>
            <a:endParaRPr lang="en-US" b="1" u="sng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438400" y="510099"/>
          <a:ext cx="47244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Acrobat Document" r:id="rId3" imgW="24688800" imgH="32918400" progId="AcroExch.Document.7">
                  <p:embed/>
                </p:oleObj>
              </mc:Choice>
              <mc:Fallback>
                <p:oleObj name="Acrobat Document" r:id="rId3" imgW="24688800" imgH="32918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510099"/>
                        <a:ext cx="47244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514600" y="551960"/>
          <a:ext cx="44958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Acrobat Document" r:id="rId4" imgW="24688800" imgH="32918400" progId="AcroExch.Document.11">
                  <p:embed/>
                </p:oleObj>
              </mc:Choice>
              <mc:Fallback>
                <p:oleObj name="Acrobat Document" r:id="rId4" imgW="24688800" imgH="329184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551960"/>
                        <a:ext cx="4495800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152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PROPOSED ZONES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769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REDISTRICTING PLAN</a:t>
            </a:r>
            <a:endParaRPr lang="en-US" sz="3600" b="1" u="sng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58629"/>
              </p:ext>
            </p:extLst>
          </p:nvPr>
        </p:nvGraphicFramePr>
        <p:xfrm>
          <a:off x="1295400" y="5251622"/>
          <a:ext cx="75438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name="Worksheet" r:id="rId3" imgW="8648576" imgH="961957" progId="Excel.Sheet.12">
                  <p:embed/>
                </p:oleObj>
              </mc:Choice>
              <mc:Fallback>
                <p:oleObj name="Worksheet" r:id="rId3" imgW="8648576" imgH="961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5251622"/>
                        <a:ext cx="7543800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" y="6317343"/>
            <a:ext cx="540657" cy="540657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09548"/>
              </p:ext>
            </p:extLst>
          </p:nvPr>
        </p:nvGraphicFramePr>
        <p:xfrm>
          <a:off x="838200" y="693057"/>
          <a:ext cx="8229600" cy="3193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Worksheet" r:id="rId6" imgW="9658333" imgH="3610043" progId="Excel.Sheet.12">
                  <p:embed/>
                </p:oleObj>
              </mc:Choice>
              <mc:Fallback>
                <p:oleObj name="Worksheet" r:id="rId6" imgW="9658333" imgH="36100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693057"/>
                        <a:ext cx="8229600" cy="3193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3869"/>
              </p:ext>
            </p:extLst>
          </p:nvPr>
        </p:nvGraphicFramePr>
        <p:xfrm>
          <a:off x="762000" y="4191000"/>
          <a:ext cx="8305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Worksheet" r:id="rId8" imgW="5476945" imgH="495180" progId="Excel.Sheet.12">
                  <p:embed/>
                </p:oleObj>
              </mc:Choice>
              <mc:Fallback>
                <p:oleObj name="Worksheet" r:id="rId8" imgW="5476945" imgH="4951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000" y="4191000"/>
                        <a:ext cx="83058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1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7B6A5FA-AEDC-493D-A38F-607DB1F38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98</Words>
  <Application>Microsoft Office PowerPoint</Application>
  <PresentationFormat>On-screen Show (4:3)</PresentationFormat>
  <Paragraphs>43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Corbel</vt:lpstr>
      <vt:lpstr>Wingdings</vt:lpstr>
      <vt:lpstr>Parallax</vt:lpstr>
      <vt:lpstr>Acrobat Document</vt:lpstr>
      <vt:lpstr>Document</vt:lpstr>
      <vt:lpstr>Microsoft Word Document</vt:lpstr>
      <vt:lpstr>Worksheet</vt:lpstr>
      <vt:lpstr>REDISTRICTING PLAN School Year 2016-17</vt:lpstr>
      <vt:lpstr>NEED FOR REDISTRICTING</vt:lpstr>
      <vt:lpstr>EXISTING HOME SCHOOLS</vt:lpstr>
      <vt:lpstr>Full Day Kindergarten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Redistricting Plan Cont.</vt:lpstr>
      <vt:lpstr>       Upcoming Redistricting Plan Meeting  Thursday, January 21, 2016 Investor’s Bank Performing Arts Center (IBPAC) @ 7:00 PM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2015-12-07T20:14:22Z</dcterms:created>
  <dcterms:modified xsi:type="dcterms:W3CDTF">2015-12-14T22:27:18Z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TC101671251033</vt:lpwstr>
  </property>
</Properties>
</file>